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Liberation Sans Bold" panose="020B0604020202020204" charset="0"/>
      <p:regular r:id="rId8"/>
    </p:embeddedFont>
    <p:embeddedFont>
      <p:font typeface="Calibri" panose="020F0502020204030204" pitchFamily="34" charset="0"/>
      <p:regular r:id="rId9"/>
      <p:bold r:id="rId10"/>
      <p:italic r:id="rId11"/>
      <p:boldItalic r:id="rId12"/>
    </p:embeddedFont>
    <p:embeddedFont>
      <p:font typeface="Canva Sans Bold" panose="020B0604020202020204" charset="0"/>
      <p:regular r:id="rId13"/>
    </p:embeddedFont>
    <p:embeddedFont>
      <p:font typeface="Arial Rounded MT Bold" panose="020F0704030504030204" pitchFamily="34" charset="0"/>
      <p:regular r:id="rId14"/>
    </p:embeddedFont>
    <p:embeddedFont>
      <p:font typeface="Canva Sans"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4" d="100"/>
          <a:sy n="44" d="100"/>
        </p:scale>
        <p:origin x="4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jpeg>
</file>

<file path=ppt/media/image10.jpeg>
</file>

<file path=ppt/media/image11.jpeg>
</file>

<file path=ppt/media/image12.jpeg>
</file>

<file path=ppt/media/image13.jpeg>
</file>

<file path=ppt/media/image14.png>
</file>

<file path=ppt/media/image14.svg>
</file>

<file path=ppt/media/image15.png>
</file>

<file path=ppt/media/image16.png>
</file>

<file path=ppt/media/image16.svg>
</file>

<file path=ppt/media/image18.svg>
</file>

<file path=ppt/media/image2.png>
</file>

<file path=ppt/media/image3.png>
</file>

<file path=ppt/media/image4.png>
</file>

<file path=ppt/media/image5.png>
</file>

<file path=ppt/media/image5.svg>
</file>

<file path=ppt/media/image6.jpeg>
</file>

<file path=ppt/media/image7.jpe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6.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8.sv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195263"/>
            <a:ext cx="18288000" cy="3091737"/>
            <a:chOff x="0" y="0"/>
            <a:chExt cx="24384000" cy="4122316"/>
          </a:xfrm>
        </p:grpSpPr>
        <p:pic>
          <p:nvPicPr>
            <p:cNvPr id="3" name="Picture 3"/>
            <p:cNvPicPr>
              <a:picLocks noChangeAspect="1"/>
            </p:cNvPicPr>
            <p:nvPr/>
          </p:nvPicPr>
          <p:blipFill>
            <a:blip r:embed="rId2"/>
            <a:srcRect t="64893" b="3057"/>
            <a:stretch>
              <a:fillRect/>
            </a:stretch>
          </p:blipFill>
          <p:spPr>
            <a:xfrm>
              <a:off x="0" y="0"/>
              <a:ext cx="24384000" cy="4122316"/>
            </a:xfrm>
            <a:prstGeom prst="rect">
              <a:avLst/>
            </a:prstGeom>
          </p:spPr>
        </p:pic>
      </p:grpSp>
      <p:grpSp>
        <p:nvGrpSpPr>
          <p:cNvPr id="4" name="Group 4"/>
          <p:cNvGrpSpPr/>
          <p:nvPr/>
        </p:nvGrpSpPr>
        <p:grpSpPr>
          <a:xfrm>
            <a:off x="13393533" y="-2284370"/>
            <a:ext cx="3865767" cy="386576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2471"/>
            </a:solidFill>
            <a:ln w="952500" cap="sq">
              <a:solidFill>
                <a:srgbClr val="F69322"/>
              </a:solidFill>
              <a:prstDash val="solid"/>
              <a:miter/>
            </a:ln>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7" name="AutoShape 7"/>
          <p:cNvSpPr/>
          <p:nvPr/>
        </p:nvSpPr>
        <p:spPr>
          <a:xfrm>
            <a:off x="10227743" y="6052820"/>
            <a:ext cx="5582057" cy="0"/>
          </a:xfrm>
          <a:prstGeom prst="line">
            <a:avLst/>
          </a:prstGeom>
          <a:ln w="38100" cap="flat">
            <a:solidFill>
              <a:srgbClr val="FFFFFF"/>
            </a:solidFill>
            <a:prstDash val="solid"/>
            <a:headEnd type="none" w="sm" len="sm"/>
            <a:tailEnd type="none" w="sm" len="sm"/>
          </a:ln>
        </p:spPr>
      </p:sp>
      <p:sp>
        <p:nvSpPr>
          <p:cNvPr id="8" name="Freeform 8"/>
          <p:cNvSpPr/>
          <p:nvPr/>
        </p:nvSpPr>
        <p:spPr>
          <a:xfrm>
            <a:off x="14230231" y="2849820"/>
            <a:ext cx="3645968" cy="1904995"/>
          </a:xfrm>
          <a:custGeom>
            <a:avLst/>
            <a:gdLst/>
            <a:ahLst/>
            <a:cxnLst/>
            <a:rect l="l" t="t" r="r" b="b"/>
            <a:pathLst>
              <a:path w="3645968" h="1904995">
                <a:moveTo>
                  <a:pt x="0" y="0"/>
                </a:moveTo>
                <a:lnTo>
                  <a:pt x="3645968" y="0"/>
                </a:lnTo>
                <a:lnTo>
                  <a:pt x="3645968" y="1904995"/>
                </a:lnTo>
                <a:lnTo>
                  <a:pt x="0" y="1904995"/>
                </a:lnTo>
                <a:lnTo>
                  <a:pt x="0" y="0"/>
                </a:lnTo>
                <a:close/>
              </a:path>
            </a:pathLst>
          </a:custGeom>
          <a:blipFill>
            <a:blip r:embed="rId3"/>
            <a:stretch>
              <a:fillRect/>
            </a:stretch>
          </a:blipFill>
        </p:spPr>
      </p:sp>
      <p:sp>
        <p:nvSpPr>
          <p:cNvPr id="9" name="Freeform 9"/>
          <p:cNvSpPr/>
          <p:nvPr/>
        </p:nvSpPr>
        <p:spPr>
          <a:xfrm>
            <a:off x="11940050" y="2849820"/>
            <a:ext cx="1621794" cy="2293680"/>
          </a:xfrm>
          <a:custGeom>
            <a:avLst/>
            <a:gdLst/>
            <a:ahLst/>
            <a:cxnLst/>
            <a:rect l="l" t="t" r="r" b="b"/>
            <a:pathLst>
              <a:path w="1621794" h="2293680">
                <a:moveTo>
                  <a:pt x="0" y="0"/>
                </a:moveTo>
                <a:lnTo>
                  <a:pt x="1621794" y="0"/>
                </a:lnTo>
                <a:lnTo>
                  <a:pt x="1621794" y="2293680"/>
                </a:lnTo>
                <a:lnTo>
                  <a:pt x="0" y="2293680"/>
                </a:lnTo>
                <a:lnTo>
                  <a:pt x="0" y="0"/>
                </a:lnTo>
                <a:close/>
              </a:path>
            </a:pathLst>
          </a:custGeom>
          <a:blipFill>
            <a:blip r:embed="rId4"/>
            <a:stretch>
              <a:fillRect/>
            </a:stretch>
          </a:blipFill>
        </p:spPr>
      </p:sp>
      <p:sp>
        <p:nvSpPr>
          <p:cNvPr id="10" name="TextBox 10"/>
          <p:cNvSpPr txBox="1"/>
          <p:nvPr/>
        </p:nvSpPr>
        <p:spPr>
          <a:xfrm>
            <a:off x="1066654" y="1504950"/>
            <a:ext cx="8510450" cy="4385816"/>
          </a:xfrm>
          <a:prstGeom prst="rect">
            <a:avLst/>
          </a:prstGeom>
        </p:spPr>
        <p:txBody>
          <a:bodyPr lIns="0" tIns="0" rIns="0" bIns="0" rtlCol="0" anchor="t">
            <a:spAutoFit/>
          </a:bodyPr>
          <a:lstStyle/>
          <a:p>
            <a:pPr algn="l">
              <a:lnSpc>
                <a:spcPts val="17057"/>
              </a:lnSpc>
            </a:pPr>
            <a:r>
              <a:rPr lang="en-ZA" sz="18952" b="1" dirty="0" smtClean="0">
                <a:solidFill>
                  <a:srgbClr val="F69322"/>
                </a:solidFill>
                <a:latin typeface="Arial Rounded MT Bold" panose="020F0704030504030204" pitchFamily="34" charset="0"/>
                <a:ea typeface="Liberation Sans Bold"/>
                <a:cs typeface="Liberation Sans Bold"/>
                <a:sym typeface="Liberation Sans Bold"/>
              </a:rPr>
              <a:t>Care Sync</a:t>
            </a:r>
            <a:endParaRPr lang="en-US" sz="18952" b="1" dirty="0">
              <a:solidFill>
                <a:srgbClr val="F69322"/>
              </a:solidFill>
              <a:latin typeface="Arial Rounded MT Bold" panose="020F0704030504030204" pitchFamily="34" charset="0"/>
              <a:ea typeface="Liberation Sans Bold"/>
              <a:cs typeface="Liberation Sans Bold"/>
              <a:sym typeface="Liberation Sans Bold"/>
            </a:endParaRPr>
          </a:p>
        </p:txBody>
      </p:sp>
      <p:sp>
        <p:nvSpPr>
          <p:cNvPr id="11" name="TextBox 11"/>
          <p:cNvSpPr txBox="1"/>
          <p:nvPr/>
        </p:nvSpPr>
        <p:spPr>
          <a:xfrm>
            <a:off x="10227743" y="4457318"/>
            <a:ext cx="5582057" cy="537845"/>
          </a:xfrm>
          <a:prstGeom prst="rect">
            <a:avLst/>
          </a:prstGeom>
        </p:spPr>
        <p:txBody>
          <a:bodyPr lIns="0" tIns="0" rIns="0" bIns="0" rtlCol="0" anchor="t">
            <a:spAutoFit/>
          </a:bodyPr>
          <a:lstStyle/>
          <a:p>
            <a:pPr algn="l">
              <a:lnSpc>
                <a:spcPts val="4479"/>
              </a:lnSpc>
            </a:pPr>
            <a:r>
              <a:rPr lang="en-US" sz="3199">
                <a:solidFill>
                  <a:srgbClr val="FFFFFF"/>
                </a:solidFill>
                <a:latin typeface="Canva Sans"/>
                <a:ea typeface="Canva Sans"/>
                <a:cs typeface="Canva Sans"/>
                <a:sym typeface="Canva Sans"/>
              </a:rPr>
              <a:t>Team names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2934190" y="869581"/>
            <a:ext cx="3497438" cy="349743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30303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778898" y="2023525"/>
            <a:ext cx="9973986" cy="2667397"/>
          </a:xfrm>
          <a:prstGeom prst="rect">
            <a:avLst/>
          </a:prstGeom>
        </p:spPr>
        <p:txBody>
          <a:bodyPr lIns="0" tIns="0" rIns="0" bIns="0" rtlCol="0" anchor="t">
            <a:spAutoFit/>
          </a:bodyPr>
          <a:lstStyle/>
          <a:p>
            <a:pPr algn="l">
              <a:lnSpc>
                <a:spcPts val="10400"/>
              </a:lnSpc>
            </a:pPr>
            <a:r>
              <a:rPr lang="en-US" sz="10400" b="1" dirty="0" smtClean="0">
                <a:solidFill>
                  <a:srgbClr val="FFFFFF"/>
                </a:solidFill>
                <a:latin typeface="Arial Rounded MT Bold" panose="020F0704030504030204" pitchFamily="34" charset="0"/>
                <a:ea typeface="Liberation Sans Bold"/>
                <a:cs typeface="Liberation Sans Bold"/>
                <a:sym typeface="Liberation Sans Bold"/>
              </a:rPr>
              <a:t>Project </a:t>
            </a:r>
            <a:r>
              <a:rPr lang="en-US" sz="10400" b="1" dirty="0" smtClean="0">
                <a:solidFill>
                  <a:srgbClr val="FFFFFF"/>
                </a:solidFill>
                <a:latin typeface="Arial Rounded MT Bold" panose="020F0704030504030204" pitchFamily="34" charset="0"/>
                <a:ea typeface="Liberation Sans Bold"/>
                <a:cs typeface="Liberation Sans Bold"/>
                <a:sym typeface="Liberation Sans Bold"/>
              </a:rPr>
              <a:t>Objectives</a:t>
            </a:r>
            <a:endParaRPr lang="en-US" sz="10400" b="1" dirty="0">
              <a:solidFill>
                <a:srgbClr val="FFFFFF"/>
              </a:solidFill>
              <a:latin typeface="Arial Rounded MT Bold" panose="020F0704030504030204" pitchFamily="34" charset="0"/>
              <a:ea typeface="Liberation Sans Bold"/>
              <a:cs typeface="Liberation Sans Bold"/>
              <a:sym typeface="Liberation Sans Bold"/>
            </a:endParaRPr>
          </a:p>
        </p:txBody>
      </p:sp>
      <p:sp>
        <p:nvSpPr>
          <p:cNvPr id="6" name="Freeform 6"/>
          <p:cNvSpPr/>
          <p:nvPr/>
        </p:nvSpPr>
        <p:spPr>
          <a:xfrm rot="-5400000" flipH="1">
            <a:off x="18124465" y="1753135"/>
            <a:ext cx="2407416" cy="4137746"/>
          </a:xfrm>
          <a:custGeom>
            <a:avLst/>
            <a:gdLst/>
            <a:ahLst/>
            <a:cxnLst/>
            <a:rect l="l" t="t" r="r" b="b"/>
            <a:pathLst>
              <a:path w="2407416" h="4137746">
                <a:moveTo>
                  <a:pt x="2407416" y="0"/>
                </a:moveTo>
                <a:lnTo>
                  <a:pt x="0" y="0"/>
                </a:lnTo>
                <a:lnTo>
                  <a:pt x="0" y="4137746"/>
                </a:lnTo>
                <a:lnTo>
                  <a:pt x="2407416" y="4137746"/>
                </a:lnTo>
                <a:lnTo>
                  <a:pt x="2407416"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rot="-5400000">
            <a:off x="12705667" y="-1658254"/>
            <a:ext cx="3954484" cy="3954484"/>
          </a:xfrm>
          <a:custGeom>
            <a:avLst/>
            <a:gdLst/>
            <a:ahLst/>
            <a:cxnLst/>
            <a:rect l="l" t="t" r="r" b="b"/>
            <a:pathLst>
              <a:path w="3954484" h="3954484">
                <a:moveTo>
                  <a:pt x="0" y="0"/>
                </a:moveTo>
                <a:lnTo>
                  <a:pt x="3954484" y="0"/>
                </a:lnTo>
                <a:lnTo>
                  <a:pt x="3954484" y="3954484"/>
                </a:lnTo>
                <a:lnTo>
                  <a:pt x="0" y="3954484"/>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aphicFrame>
        <p:nvGraphicFramePr>
          <p:cNvPr id="8" name="Table 8"/>
          <p:cNvGraphicFramePr>
            <a:graphicFrameLocks noGrp="1"/>
          </p:cNvGraphicFramePr>
          <p:nvPr>
            <p:extLst>
              <p:ext uri="{D42A27DB-BD31-4B8C-83A1-F6EECF244321}">
                <p14:modId xmlns:p14="http://schemas.microsoft.com/office/powerpoint/2010/main" val="1419807287"/>
              </p:ext>
            </p:extLst>
          </p:nvPr>
        </p:nvGraphicFramePr>
        <p:xfrm>
          <a:off x="1028700" y="5375741"/>
          <a:ext cx="16230600" cy="4161028"/>
        </p:xfrm>
        <a:graphic>
          <a:graphicData uri="http://schemas.openxmlformats.org/drawingml/2006/table">
            <a:tbl>
              <a:tblPr/>
              <a:tblGrid>
                <a:gridCol w="5606317"/>
                <a:gridCol w="5335728"/>
                <a:gridCol w="5288555"/>
              </a:tblGrid>
              <a:tr h="3882559">
                <a:tc>
                  <a:txBody>
                    <a:bodyPr/>
                    <a:lstStyle/>
                    <a:p>
                      <a:pPr algn="ctr">
                        <a:lnSpc>
                          <a:spcPts val="2659"/>
                        </a:lnSpc>
                        <a:defRPr/>
                      </a:pPr>
                      <a:r>
                        <a:rPr lang="en-ZA" sz="2800" baseline="0" dirty="0" err="1" smtClean="0">
                          <a:solidFill>
                            <a:schemeClr val="bg1"/>
                          </a:solidFill>
                        </a:rPr>
                        <a:t>CareSync</a:t>
                      </a:r>
                      <a:r>
                        <a:rPr lang="en-ZA" sz="2800" baseline="0" dirty="0" smtClean="0">
                          <a:solidFill>
                            <a:schemeClr val="bg1"/>
                          </a:solidFill>
                        </a:rPr>
                        <a:t> opens a real life scenario of a patient experiencing a harmful medical error due to a missed medication. The presentation uses compelling statistics on the global impact of medical errors ,drawing immediate attention to importance of the issue . The goal is to make the audience feel the urgency and relevance of the problem.</a:t>
                      </a:r>
                      <a:endParaRPr lang="en-US" sz="2800" dirty="0">
                        <a:solidFill>
                          <a:schemeClr val="bg1"/>
                        </a:solidFill>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659"/>
                        </a:lnSpc>
                        <a:defRPr/>
                      </a:pPr>
                      <a:r>
                        <a:rPr lang="en-ZA" sz="2800" dirty="0" err="1" smtClean="0">
                          <a:solidFill>
                            <a:schemeClr val="bg1"/>
                          </a:solidFill>
                        </a:rPr>
                        <a:t>CareSync</a:t>
                      </a:r>
                      <a:r>
                        <a:rPr lang="en-ZA" sz="2800" baseline="0" dirty="0" smtClean="0">
                          <a:solidFill>
                            <a:schemeClr val="bg1"/>
                          </a:solidFill>
                        </a:rPr>
                        <a:t> reduces medical errors by offering medication tracking system ,immune risk graphing and error logging in one console based tool. Its accessible design makes it ideal for patients ,caregivers and clinics with limited </a:t>
                      </a:r>
                      <a:r>
                        <a:rPr lang="en-ZA" sz="2800" baseline="0" dirty="0" err="1" smtClean="0">
                          <a:solidFill>
                            <a:schemeClr val="bg1"/>
                          </a:solidFill>
                        </a:rPr>
                        <a:t>resoures</a:t>
                      </a:r>
                      <a:r>
                        <a:rPr lang="en-ZA" sz="2800" baseline="0" dirty="0" smtClean="0">
                          <a:solidFill>
                            <a:schemeClr val="bg1"/>
                          </a:solidFill>
                        </a:rPr>
                        <a:t>. The app turns a common challenge –managing medication –into a proactive health –preserving solution.</a:t>
                      </a:r>
                      <a:endParaRPr lang="en-US" sz="2800" dirty="0">
                        <a:solidFill>
                          <a:schemeClr val="bg1"/>
                        </a:solidFill>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659"/>
                        </a:lnSpc>
                        <a:defRPr/>
                      </a:pPr>
                      <a:r>
                        <a:rPr lang="en-ZA" sz="2800" dirty="0" smtClean="0">
                          <a:solidFill>
                            <a:schemeClr val="bg1"/>
                          </a:solidFill>
                        </a:rPr>
                        <a:t>By</a:t>
                      </a:r>
                      <a:r>
                        <a:rPr lang="en-ZA" sz="2800" baseline="0" dirty="0" smtClean="0">
                          <a:solidFill>
                            <a:schemeClr val="bg1"/>
                          </a:solidFill>
                        </a:rPr>
                        <a:t> combining practicality ,empathy and innovation , </a:t>
                      </a:r>
                      <a:r>
                        <a:rPr lang="en-ZA" sz="2800" baseline="0" dirty="0" err="1" smtClean="0">
                          <a:solidFill>
                            <a:schemeClr val="bg1"/>
                          </a:solidFill>
                        </a:rPr>
                        <a:t>CareSync</a:t>
                      </a:r>
                      <a:r>
                        <a:rPr lang="en-ZA" sz="2800" baseline="0" dirty="0" smtClean="0">
                          <a:solidFill>
                            <a:schemeClr val="bg1"/>
                          </a:solidFill>
                        </a:rPr>
                        <a:t> stands out .Its unique immune system risk feature adds a powerful layer of health awareness. The project’s presentation concludes with a strong call to action ,inviting stakeholders to scale the project and help saves lives.</a:t>
                      </a:r>
                      <a:r>
                        <a:rPr lang="en-ZA" sz="1100" dirty="0" smtClean="0"/>
                        <a:t> </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bl>
          </a:graphicData>
        </a:graphic>
      </p:graphicFrame>
      <p:grpSp>
        <p:nvGrpSpPr>
          <p:cNvPr id="12" name="Group 12"/>
          <p:cNvGrpSpPr/>
          <p:nvPr/>
        </p:nvGrpSpPr>
        <p:grpSpPr>
          <a:xfrm>
            <a:off x="1028700" y="9686685"/>
            <a:ext cx="16230600" cy="1200630"/>
            <a:chOff x="0" y="0"/>
            <a:chExt cx="4274726" cy="316215"/>
          </a:xfrm>
        </p:grpSpPr>
        <p:sp>
          <p:nvSpPr>
            <p:cNvPr id="13" name="Freeform 13"/>
            <p:cNvSpPr/>
            <p:nvPr/>
          </p:nvSpPr>
          <p:spPr>
            <a:xfrm>
              <a:off x="0" y="0"/>
              <a:ext cx="4274726" cy="316215"/>
            </a:xfrm>
            <a:custGeom>
              <a:avLst/>
              <a:gdLst/>
              <a:ahLst/>
              <a:cxnLst/>
              <a:rect l="l" t="t" r="r" b="b"/>
              <a:pathLst>
                <a:path w="4274726" h="316215">
                  <a:moveTo>
                    <a:pt x="0" y="0"/>
                  </a:moveTo>
                  <a:lnTo>
                    <a:pt x="4274726" y="0"/>
                  </a:lnTo>
                  <a:lnTo>
                    <a:pt x="4274726" y="316215"/>
                  </a:lnTo>
                  <a:lnTo>
                    <a:pt x="0" y="316215"/>
                  </a:lnTo>
                  <a:close/>
                </a:path>
              </a:pathLst>
            </a:custGeom>
            <a:solidFill>
              <a:srgbClr val="F69322"/>
            </a:solidFill>
          </p:spPr>
        </p:sp>
        <p:sp>
          <p:nvSpPr>
            <p:cNvPr id="14" name="TextBox 14"/>
            <p:cNvSpPr txBox="1"/>
            <p:nvPr/>
          </p:nvSpPr>
          <p:spPr>
            <a:xfrm>
              <a:off x="0" y="-38100"/>
              <a:ext cx="4274726" cy="35431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0" y="4845076"/>
            <a:ext cx="6551582" cy="4413224"/>
            <a:chOff x="0" y="0"/>
            <a:chExt cx="8735443" cy="5884299"/>
          </a:xfrm>
        </p:grpSpPr>
        <p:pic>
          <p:nvPicPr>
            <p:cNvPr id="3" name="Picture 3"/>
            <p:cNvPicPr>
              <a:picLocks noChangeAspect="1"/>
            </p:cNvPicPr>
            <p:nvPr/>
          </p:nvPicPr>
          <p:blipFill>
            <a:blip r:embed="rId2"/>
            <a:srcRect t="27560" b="27560"/>
            <a:stretch>
              <a:fillRect/>
            </a:stretch>
          </p:blipFill>
          <p:spPr>
            <a:xfrm>
              <a:off x="0" y="0"/>
              <a:ext cx="8735443" cy="5884299"/>
            </a:xfrm>
            <a:prstGeom prst="rect">
              <a:avLst/>
            </a:prstGeom>
          </p:spPr>
        </p:pic>
      </p:grpSp>
      <p:sp>
        <p:nvSpPr>
          <p:cNvPr id="4" name="TextBox 4"/>
          <p:cNvSpPr txBox="1"/>
          <p:nvPr/>
        </p:nvSpPr>
        <p:spPr>
          <a:xfrm>
            <a:off x="7712149" y="1714402"/>
            <a:ext cx="8644353" cy="2548741"/>
          </a:xfrm>
          <a:prstGeom prst="rect">
            <a:avLst/>
          </a:prstGeom>
        </p:spPr>
        <p:txBody>
          <a:bodyPr lIns="0" tIns="0" rIns="0" bIns="0" rtlCol="0" anchor="t">
            <a:spAutoFit/>
          </a:bodyPr>
          <a:lstStyle/>
          <a:p>
            <a:pPr algn="l">
              <a:lnSpc>
                <a:spcPts val="9600"/>
              </a:lnSpc>
            </a:pPr>
            <a:r>
              <a:rPr lang="en-US" sz="9600" b="1" dirty="0">
                <a:solidFill>
                  <a:srgbClr val="FFFFFF"/>
                </a:solidFill>
                <a:latin typeface="Arial Rounded MT Bold" panose="020F0704030504030204" pitchFamily="34" charset="0"/>
                <a:ea typeface="Liberation Sans Bold"/>
                <a:cs typeface="Liberation Sans Bold"/>
                <a:sym typeface="Liberation Sans Bold"/>
              </a:rPr>
              <a:t>The Problems to Solve</a:t>
            </a:r>
          </a:p>
        </p:txBody>
      </p:sp>
      <p:sp>
        <p:nvSpPr>
          <p:cNvPr id="5" name="Freeform 5"/>
          <p:cNvSpPr/>
          <p:nvPr/>
        </p:nvSpPr>
        <p:spPr>
          <a:xfrm rot="-2624871" flipH="1">
            <a:off x="3315619" y="-2126411"/>
            <a:ext cx="3395169" cy="5835446"/>
          </a:xfrm>
          <a:custGeom>
            <a:avLst/>
            <a:gdLst/>
            <a:ahLst/>
            <a:cxnLst/>
            <a:rect l="l" t="t" r="r" b="b"/>
            <a:pathLst>
              <a:path w="3395169" h="5835446">
                <a:moveTo>
                  <a:pt x="3395169" y="0"/>
                </a:moveTo>
                <a:lnTo>
                  <a:pt x="0" y="0"/>
                </a:lnTo>
                <a:lnTo>
                  <a:pt x="0" y="5835446"/>
                </a:lnTo>
                <a:lnTo>
                  <a:pt x="3395169" y="5835446"/>
                </a:lnTo>
                <a:lnTo>
                  <a:pt x="3395169"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9754428" y="4892941"/>
            <a:ext cx="6399793" cy="1615827"/>
          </a:xfrm>
          <a:prstGeom prst="rect">
            <a:avLst/>
          </a:prstGeom>
        </p:spPr>
        <p:txBody>
          <a:bodyPr lIns="0" tIns="0" rIns="0" bIns="0" rtlCol="0" anchor="t">
            <a:spAutoFit/>
          </a:bodyPr>
          <a:lstStyle/>
          <a:p>
            <a:pPr algn="just">
              <a:lnSpc>
                <a:spcPts val="4200"/>
              </a:lnSpc>
            </a:pPr>
            <a:r>
              <a:rPr lang="en-ZA" sz="3000" dirty="0" smtClean="0">
                <a:solidFill>
                  <a:srgbClr val="FFFFFF"/>
                </a:solidFill>
                <a:latin typeface="Canva Sans"/>
                <a:ea typeface="Canva Sans"/>
                <a:cs typeface="Canva Sans"/>
                <a:sym typeface="Canva Sans"/>
              </a:rPr>
              <a:t>High frequency of medical errors such as missed doses, incorrect prescriptions and misdiagnoses.</a:t>
            </a:r>
            <a:endParaRPr lang="en-US" sz="3000" dirty="0">
              <a:solidFill>
                <a:srgbClr val="FFFFFF"/>
              </a:solidFill>
              <a:latin typeface="Canva Sans"/>
              <a:ea typeface="Canva Sans"/>
              <a:cs typeface="Canva Sans"/>
              <a:sym typeface="Canva Sans"/>
            </a:endParaRPr>
          </a:p>
        </p:txBody>
      </p:sp>
      <p:grpSp>
        <p:nvGrpSpPr>
          <p:cNvPr id="7" name="Group 7"/>
          <p:cNvGrpSpPr/>
          <p:nvPr/>
        </p:nvGrpSpPr>
        <p:grpSpPr>
          <a:xfrm>
            <a:off x="1028700" y="1028700"/>
            <a:ext cx="1893472" cy="189347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0" cap="sq">
              <a:solidFill>
                <a:srgbClr val="303030"/>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9754428" y="6359550"/>
            <a:ext cx="6399793" cy="1615827"/>
          </a:xfrm>
          <a:prstGeom prst="rect">
            <a:avLst/>
          </a:prstGeom>
        </p:spPr>
        <p:txBody>
          <a:bodyPr lIns="0" tIns="0" rIns="0" bIns="0" rtlCol="0" anchor="t">
            <a:spAutoFit/>
          </a:bodyPr>
          <a:lstStyle/>
          <a:p>
            <a:pPr algn="just">
              <a:lnSpc>
                <a:spcPts val="4200"/>
              </a:lnSpc>
            </a:pPr>
            <a:r>
              <a:rPr lang="en-ZA" sz="3000" dirty="0" smtClean="0">
                <a:solidFill>
                  <a:srgbClr val="FFFFFF"/>
                </a:solidFill>
                <a:latin typeface="Canva Sans"/>
                <a:ea typeface="Canva Sans"/>
                <a:cs typeface="Canva Sans"/>
                <a:sym typeface="Canva Sans"/>
              </a:rPr>
              <a:t> Users; elderly patients , caregivers and small clinics for medication reminders </a:t>
            </a:r>
            <a:r>
              <a:rPr lang="en-ZA" sz="3000" dirty="0" err="1" smtClean="0">
                <a:solidFill>
                  <a:srgbClr val="FFFFFF"/>
                </a:solidFill>
                <a:latin typeface="Canva Sans"/>
                <a:ea typeface="Canva Sans"/>
                <a:cs typeface="Canva Sans"/>
                <a:sym typeface="Canva Sans"/>
              </a:rPr>
              <a:t>e.t.c</a:t>
            </a:r>
            <a:endParaRPr lang="en-US" sz="3000" dirty="0">
              <a:solidFill>
                <a:srgbClr val="FFFFFF"/>
              </a:solidFill>
              <a:latin typeface="Canva Sans"/>
              <a:ea typeface="Canva Sans"/>
              <a:cs typeface="Canva Sans"/>
              <a:sym typeface="Canva Sans"/>
            </a:endParaRPr>
          </a:p>
        </p:txBody>
      </p:sp>
      <p:sp>
        <p:nvSpPr>
          <p:cNvPr id="11" name="TextBox 11"/>
          <p:cNvSpPr txBox="1"/>
          <p:nvPr/>
        </p:nvSpPr>
        <p:spPr>
          <a:xfrm>
            <a:off x="9754428" y="7826160"/>
            <a:ext cx="6399793" cy="1615827"/>
          </a:xfrm>
          <a:prstGeom prst="rect">
            <a:avLst/>
          </a:prstGeom>
        </p:spPr>
        <p:txBody>
          <a:bodyPr lIns="0" tIns="0" rIns="0" bIns="0" rtlCol="0" anchor="t">
            <a:spAutoFit/>
          </a:bodyPr>
          <a:lstStyle/>
          <a:p>
            <a:pPr algn="just">
              <a:lnSpc>
                <a:spcPts val="4200"/>
              </a:lnSpc>
            </a:pPr>
            <a:r>
              <a:rPr lang="en-ZA" sz="3000" dirty="0" err="1" smtClean="0">
                <a:solidFill>
                  <a:srgbClr val="FFFFFF"/>
                </a:solidFill>
                <a:latin typeface="Canva Sans"/>
                <a:ea typeface="Canva Sans"/>
                <a:cs typeface="Canva Sans"/>
                <a:sym typeface="Canva Sans"/>
              </a:rPr>
              <a:t>CareSync</a:t>
            </a:r>
            <a:r>
              <a:rPr lang="en-ZA" sz="3000" dirty="0" smtClean="0">
                <a:solidFill>
                  <a:srgbClr val="FFFFFF"/>
                </a:solidFill>
                <a:latin typeface="Canva Sans"/>
                <a:ea typeface="Canva Sans"/>
                <a:cs typeface="Canva Sans"/>
                <a:sym typeface="Canva Sans"/>
              </a:rPr>
              <a:t> addresses these issues by integrating medication logging </a:t>
            </a:r>
            <a:r>
              <a:rPr lang="en-ZA" sz="3000" dirty="0" err="1" smtClean="0">
                <a:solidFill>
                  <a:srgbClr val="FFFFFF"/>
                </a:solidFill>
                <a:latin typeface="Canva Sans"/>
                <a:ea typeface="Canva Sans"/>
                <a:cs typeface="Canva Sans"/>
                <a:sym typeface="Canva Sans"/>
              </a:rPr>
              <a:t>e.t.c</a:t>
            </a:r>
            <a:endParaRPr lang="en-US" sz="3000" dirty="0">
              <a:solidFill>
                <a:srgbClr val="FFFFFF"/>
              </a:solidFill>
              <a:latin typeface="Canva Sans"/>
              <a:ea typeface="Canva Sans"/>
              <a:cs typeface="Canva Sans"/>
              <a:sym typeface="Canva Sans"/>
            </a:endParaRPr>
          </a:p>
        </p:txBody>
      </p:sp>
      <p:grpSp>
        <p:nvGrpSpPr>
          <p:cNvPr id="12" name="Group 12"/>
          <p:cNvGrpSpPr/>
          <p:nvPr/>
        </p:nvGrpSpPr>
        <p:grpSpPr>
          <a:xfrm>
            <a:off x="7712149" y="4845076"/>
            <a:ext cx="1588616" cy="1200630"/>
            <a:chOff x="0" y="0"/>
            <a:chExt cx="418401" cy="316215"/>
          </a:xfrm>
        </p:grpSpPr>
        <p:sp>
          <p:nvSpPr>
            <p:cNvPr id="13" name="Freeform 13"/>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14" name="TextBox 14"/>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7937680" y="5088521"/>
            <a:ext cx="1137553" cy="718145"/>
          </a:xfrm>
          <a:prstGeom prst="rect">
            <a:avLst/>
          </a:prstGeom>
        </p:spPr>
        <p:txBody>
          <a:bodyPr lIns="0" tIns="0" rIns="0" bIns="0" rtlCol="0" anchor="t">
            <a:spAutoFit/>
          </a:bodyPr>
          <a:lstStyle/>
          <a:p>
            <a:pPr algn="ctr">
              <a:lnSpc>
                <a:spcPts val="5600"/>
              </a:lnSpc>
            </a:pPr>
            <a:r>
              <a:rPr lang="en-US" sz="5600" b="1" dirty="0">
                <a:solidFill>
                  <a:srgbClr val="FFFFFF"/>
                </a:solidFill>
                <a:latin typeface="Arial Rounded MT Bold" panose="020F0704030504030204" pitchFamily="34" charset="0"/>
                <a:ea typeface="Liberation Sans Bold"/>
                <a:cs typeface="Liberation Sans Bold"/>
                <a:sym typeface="Liberation Sans Bold"/>
              </a:rPr>
              <a:t>01</a:t>
            </a:r>
          </a:p>
        </p:txBody>
      </p:sp>
      <p:grpSp>
        <p:nvGrpSpPr>
          <p:cNvPr id="16" name="Group 16"/>
          <p:cNvGrpSpPr/>
          <p:nvPr/>
        </p:nvGrpSpPr>
        <p:grpSpPr>
          <a:xfrm>
            <a:off x="7712149" y="6311685"/>
            <a:ext cx="1588616" cy="1200630"/>
            <a:chOff x="0" y="0"/>
            <a:chExt cx="418401" cy="316215"/>
          </a:xfrm>
        </p:grpSpPr>
        <p:sp>
          <p:nvSpPr>
            <p:cNvPr id="17" name="Freeform 17"/>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18" name="TextBox 18"/>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7937680" y="6555130"/>
            <a:ext cx="1137553" cy="718145"/>
          </a:xfrm>
          <a:prstGeom prst="rect">
            <a:avLst/>
          </a:prstGeom>
        </p:spPr>
        <p:txBody>
          <a:bodyPr lIns="0" tIns="0" rIns="0" bIns="0" rtlCol="0" anchor="t">
            <a:spAutoFit/>
          </a:bodyPr>
          <a:lstStyle/>
          <a:p>
            <a:pPr algn="ctr">
              <a:lnSpc>
                <a:spcPts val="5600"/>
              </a:lnSpc>
            </a:pPr>
            <a:r>
              <a:rPr lang="en-US" sz="5600" b="1" dirty="0">
                <a:solidFill>
                  <a:srgbClr val="FFFFFF"/>
                </a:solidFill>
                <a:latin typeface="Arial Rounded MT Bold" panose="020F0704030504030204" pitchFamily="34" charset="0"/>
                <a:ea typeface="Liberation Sans Bold"/>
                <a:cs typeface="Liberation Sans Bold"/>
                <a:sym typeface="Liberation Sans Bold"/>
              </a:rPr>
              <a:t>02</a:t>
            </a:r>
          </a:p>
        </p:txBody>
      </p:sp>
      <p:grpSp>
        <p:nvGrpSpPr>
          <p:cNvPr id="20" name="Group 20"/>
          <p:cNvGrpSpPr/>
          <p:nvPr/>
        </p:nvGrpSpPr>
        <p:grpSpPr>
          <a:xfrm>
            <a:off x="7712149" y="7778295"/>
            <a:ext cx="1588616" cy="1200630"/>
            <a:chOff x="0" y="0"/>
            <a:chExt cx="418401" cy="316215"/>
          </a:xfrm>
        </p:grpSpPr>
        <p:sp>
          <p:nvSpPr>
            <p:cNvPr id="21" name="Freeform 21"/>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22" name="TextBox 22"/>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7937680" y="8021740"/>
            <a:ext cx="1137553" cy="718145"/>
          </a:xfrm>
          <a:prstGeom prst="rect">
            <a:avLst/>
          </a:prstGeom>
        </p:spPr>
        <p:txBody>
          <a:bodyPr lIns="0" tIns="0" rIns="0" bIns="0" rtlCol="0" anchor="t">
            <a:spAutoFit/>
          </a:bodyPr>
          <a:lstStyle/>
          <a:p>
            <a:pPr algn="ctr">
              <a:lnSpc>
                <a:spcPts val="5600"/>
              </a:lnSpc>
            </a:pPr>
            <a:r>
              <a:rPr lang="en-US" sz="5600" b="1" dirty="0">
                <a:solidFill>
                  <a:srgbClr val="FFFFFF"/>
                </a:solidFill>
                <a:latin typeface="Arial Rounded MT Bold" panose="020F0704030504030204" pitchFamily="34" charset="0"/>
                <a:ea typeface="Liberation Sans Bold"/>
                <a:cs typeface="Liberation Sans Bold"/>
                <a:sym typeface="Liberation Sans Bold"/>
              </a:rPr>
              <a:t>03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5605420" y="3885772"/>
            <a:ext cx="617253" cy="3470949"/>
            <a:chOff x="0" y="0"/>
            <a:chExt cx="162569" cy="914159"/>
          </a:xfrm>
        </p:grpSpPr>
        <p:sp>
          <p:nvSpPr>
            <p:cNvPr id="3" name="Freeform 3"/>
            <p:cNvSpPr/>
            <p:nvPr/>
          </p:nvSpPr>
          <p:spPr>
            <a:xfrm>
              <a:off x="0" y="0"/>
              <a:ext cx="162569" cy="914159"/>
            </a:xfrm>
            <a:custGeom>
              <a:avLst/>
              <a:gdLst/>
              <a:ahLst/>
              <a:cxnLst/>
              <a:rect l="l" t="t" r="r" b="b"/>
              <a:pathLst>
                <a:path w="162569" h="914159">
                  <a:moveTo>
                    <a:pt x="0" y="0"/>
                  </a:moveTo>
                  <a:lnTo>
                    <a:pt x="162569" y="0"/>
                  </a:lnTo>
                  <a:lnTo>
                    <a:pt x="162569" y="914159"/>
                  </a:lnTo>
                  <a:lnTo>
                    <a:pt x="0" y="914159"/>
                  </a:lnTo>
                  <a:close/>
                </a:path>
              </a:pathLst>
            </a:custGeom>
            <a:solidFill>
              <a:srgbClr val="F69322"/>
            </a:solidFill>
          </p:spPr>
        </p:sp>
        <p:sp>
          <p:nvSpPr>
            <p:cNvPr id="4" name="TextBox 4"/>
            <p:cNvSpPr txBox="1"/>
            <p:nvPr/>
          </p:nvSpPr>
          <p:spPr>
            <a:xfrm>
              <a:off x="0" y="-38100"/>
              <a:ext cx="162569" cy="95225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28699" y="3885772"/>
            <a:ext cx="4814099" cy="2775206"/>
            <a:chOff x="0" y="0"/>
            <a:chExt cx="5657538" cy="4627932"/>
          </a:xfrm>
        </p:grpSpPr>
        <p:pic>
          <p:nvPicPr>
            <p:cNvPr id="6" name="Picture 6"/>
            <p:cNvPicPr>
              <a:picLocks noChangeAspect="1"/>
            </p:cNvPicPr>
            <p:nvPr/>
          </p:nvPicPr>
          <p:blipFill>
            <a:blip r:embed="rId2"/>
            <a:srcRect l="9276" r="9276"/>
            <a:stretch>
              <a:fillRect/>
            </a:stretch>
          </p:blipFill>
          <p:spPr>
            <a:xfrm>
              <a:off x="0" y="0"/>
              <a:ext cx="5657538" cy="4627932"/>
            </a:xfrm>
            <a:prstGeom prst="rect">
              <a:avLst/>
            </a:prstGeom>
          </p:spPr>
        </p:pic>
      </p:grpSp>
      <p:grpSp>
        <p:nvGrpSpPr>
          <p:cNvPr id="7" name="Group 7"/>
          <p:cNvGrpSpPr/>
          <p:nvPr/>
        </p:nvGrpSpPr>
        <p:grpSpPr>
          <a:xfrm>
            <a:off x="1028700" y="5755552"/>
            <a:ext cx="1588616" cy="1200630"/>
            <a:chOff x="0" y="0"/>
            <a:chExt cx="418401" cy="316215"/>
          </a:xfrm>
        </p:grpSpPr>
        <p:sp>
          <p:nvSpPr>
            <p:cNvPr id="8" name="Freeform 8"/>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9" name="TextBox 9"/>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123733" y="3885772"/>
            <a:ext cx="617253" cy="3470949"/>
            <a:chOff x="0" y="0"/>
            <a:chExt cx="162569" cy="914159"/>
          </a:xfrm>
        </p:grpSpPr>
        <p:sp>
          <p:nvSpPr>
            <p:cNvPr id="11" name="Freeform 11"/>
            <p:cNvSpPr/>
            <p:nvPr/>
          </p:nvSpPr>
          <p:spPr>
            <a:xfrm>
              <a:off x="0" y="0"/>
              <a:ext cx="162569" cy="914159"/>
            </a:xfrm>
            <a:custGeom>
              <a:avLst/>
              <a:gdLst/>
              <a:ahLst/>
              <a:cxnLst/>
              <a:rect l="l" t="t" r="r" b="b"/>
              <a:pathLst>
                <a:path w="162569" h="914159">
                  <a:moveTo>
                    <a:pt x="0" y="0"/>
                  </a:moveTo>
                  <a:lnTo>
                    <a:pt x="162569" y="0"/>
                  </a:lnTo>
                  <a:lnTo>
                    <a:pt x="162569" y="914159"/>
                  </a:lnTo>
                  <a:lnTo>
                    <a:pt x="0" y="914159"/>
                  </a:lnTo>
                  <a:close/>
                </a:path>
              </a:pathLst>
            </a:custGeom>
            <a:solidFill>
              <a:srgbClr val="F69322"/>
            </a:solidFill>
          </p:spPr>
        </p:sp>
        <p:sp>
          <p:nvSpPr>
            <p:cNvPr id="12" name="TextBox 12"/>
            <p:cNvSpPr txBox="1"/>
            <p:nvPr/>
          </p:nvSpPr>
          <p:spPr>
            <a:xfrm>
              <a:off x="0" y="-38100"/>
              <a:ext cx="162569" cy="952259"/>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7151938" y="3905741"/>
            <a:ext cx="4243153" cy="3470949"/>
            <a:chOff x="0" y="0"/>
            <a:chExt cx="5657538" cy="4627932"/>
          </a:xfrm>
        </p:grpSpPr>
        <p:pic>
          <p:nvPicPr>
            <p:cNvPr id="14" name="Picture 14"/>
            <p:cNvPicPr>
              <a:picLocks noChangeAspect="1"/>
            </p:cNvPicPr>
            <p:nvPr/>
          </p:nvPicPr>
          <p:blipFill>
            <a:blip r:embed="rId3"/>
            <a:srcRect t="22749" b="22749"/>
            <a:stretch>
              <a:fillRect/>
            </a:stretch>
          </p:blipFill>
          <p:spPr>
            <a:xfrm>
              <a:off x="0" y="0"/>
              <a:ext cx="5657538" cy="4627932"/>
            </a:xfrm>
            <a:prstGeom prst="rect">
              <a:avLst/>
            </a:prstGeom>
          </p:spPr>
        </p:pic>
      </p:grpSp>
      <p:grpSp>
        <p:nvGrpSpPr>
          <p:cNvPr id="15" name="Group 15"/>
          <p:cNvGrpSpPr/>
          <p:nvPr/>
        </p:nvGrpSpPr>
        <p:grpSpPr>
          <a:xfrm>
            <a:off x="6547013" y="5755552"/>
            <a:ext cx="1588616" cy="1200630"/>
            <a:chOff x="0" y="0"/>
            <a:chExt cx="418401" cy="316215"/>
          </a:xfrm>
        </p:grpSpPr>
        <p:sp>
          <p:nvSpPr>
            <p:cNvPr id="16" name="Freeform 16"/>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17" name="TextBox 17"/>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642047" y="3905741"/>
            <a:ext cx="617253" cy="3455507"/>
            <a:chOff x="0" y="0"/>
            <a:chExt cx="162569" cy="910092"/>
          </a:xfrm>
        </p:grpSpPr>
        <p:sp>
          <p:nvSpPr>
            <p:cNvPr id="19" name="Freeform 19"/>
            <p:cNvSpPr/>
            <p:nvPr/>
          </p:nvSpPr>
          <p:spPr>
            <a:xfrm>
              <a:off x="0" y="0"/>
              <a:ext cx="162569" cy="910092"/>
            </a:xfrm>
            <a:custGeom>
              <a:avLst/>
              <a:gdLst/>
              <a:ahLst/>
              <a:cxnLst/>
              <a:rect l="l" t="t" r="r" b="b"/>
              <a:pathLst>
                <a:path w="162569" h="910092">
                  <a:moveTo>
                    <a:pt x="0" y="0"/>
                  </a:moveTo>
                  <a:lnTo>
                    <a:pt x="162569" y="0"/>
                  </a:lnTo>
                  <a:lnTo>
                    <a:pt x="162569" y="910092"/>
                  </a:lnTo>
                  <a:lnTo>
                    <a:pt x="0" y="910092"/>
                  </a:lnTo>
                  <a:close/>
                </a:path>
              </a:pathLst>
            </a:custGeom>
            <a:solidFill>
              <a:srgbClr val="F69322"/>
            </a:solidFill>
          </p:spPr>
        </p:sp>
        <p:sp>
          <p:nvSpPr>
            <p:cNvPr id="20" name="TextBox 20"/>
            <p:cNvSpPr txBox="1"/>
            <p:nvPr/>
          </p:nvSpPr>
          <p:spPr>
            <a:xfrm>
              <a:off x="0" y="-38100"/>
              <a:ext cx="162569" cy="948192"/>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2670252" y="3905741"/>
            <a:ext cx="4243153" cy="3470949"/>
            <a:chOff x="0" y="0"/>
            <a:chExt cx="5657538" cy="4627932"/>
          </a:xfrm>
        </p:grpSpPr>
        <p:pic>
          <p:nvPicPr>
            <p:cNvPr id="22" name="Picture 22"/>
            <p:cNvPicPr>
              <a:picLocks noChangeAspect="1"/>
            </p:cNvPicPr>
            <p:nvPr/>
          </p:nvPicPr>
          <p:blipFill>
            <a:blip r:embed="rId4"/>
            <a:srcRect l="34291"/>
            <a:stretch>
              <a:fillRect/>
            </a:stretch>
          </p:blipFill>
          <p:spPr>
            <a:xfrm>
              <a:off x="0" y="0"/>
              <a:ext cx="5657538" cy="4627932"/>
            </a:xfrm>
            <a:prstGeom prst="rect">
              <a:avLst/>
            </a:prstGeom>
          </p:spPr>
        </p:pic>
      </p:grpSp>
      <p:grpSp>
        <p:nvGrpSpPr>
          <p:cNvPr id="23" name="Group 23"/>
          <p:cNvGrpSpPr/>
          <p:nvPr/>
        </p:nvGrpSpPr>
        <p:grpSpPr>
          <a:xfrm>
            <a:off x="12065327" y="5755552"/>
            <a:ext cx="1588616" cy="1200630"/>
            <a:chOff x="0" y="0"/>
            <a:chExt cx="418401" cy="316215"/>
          </a:xfrm>
        </p:grpSpPr>
        <p:sp>
          <p:nvSpPr>
            <p:cNvPr id="24" name="Freeform 24"/>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sp>
        <p:sp>
          <p:nvSpPr>
            <p:cNvPr id="25" name="TextBox 25"/>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028700" y="9258300"/>
            <a:ext cx="16230600" cy="1200630"/>
            <a:chOff x="0" y="0"/>
            <a:chExt cx="4274726" cy="316215"/>
          </a:xfrm>
        </p:grpSpPr>
        <p:sp>
          <p:nvSpPr>
            <p:cNvPr id="27" name="Freeform 27"/>
            <p:cNvSpPr/>
            <p:nvPr/>
          </p:nvSpPr>
          <p:spPr>
            <a:xfrm>
              <a:off x="0" y="0"/>
              <a:ext cx="4274726" cy="316215"/>
            </a:xfrm>
            <a:custGeom>
              <a:avLst/>
              <a:gdLst/>
              <a:ahLst/>
              <a:cxnLst/>
              <a:rect l="l" t="t" r="r" b="b"/>
              <a:pathLst>
                <a:path w="4274726" h="316215">
                  <a:moveTo>
                    <a:pt x="0" y="0"/>
                  </a:moveTo>
                  <a:lnTo>
                    <a:pt x="4274726" y="0"/>
                  </a:lnTo>
                  <a:lnTo>
                    <a:pt x="4274726" y="316215"/>
                  </a:lnTo>
                  <a:lnTo>
                    <a:pt x="0" y="316215"/>
                  </a:lnTo>
                  <a:close/>
                </a:path>
              </a:pathLst>
            </a:custGeom>
            <a:solidFill>
              <a:srgbClr val="303030"/>
            </a:solidFill>
          </p:spPr>
        </p:sp>
        <p:sp>
          <p:nvSpPr>
            <p:cNvPr id="28" name="TextBox 28"/>
            <p:cNvSpPr txBox="1"/>
            <p:nvPr/>
          </p:nvSpPr>
          <p:spPr>
            <a:xfrm>
              <a:off x="0" y="-38100"/>
              <a:ext cx="4274726" cy="354315"/>
            </a:xfrm>
            <a:prstGeom prst="rect">
              <a:avLst/>
            </a:prstGeom>
          </p:spPr>
          <p:txBody>
            <a:bodyPr lIns="50800" tIns="50800" rIns="50800" bIns="50800" rtlCol="0" anchor="ctr"/>
            <a:lstStyle/>
            <a:p>
              <a:pPr algn="ctr">
                <a:lnSpc>
                  <a:spcPts val="2659"/>
                </a:lnSpc>
              </a:pPr>
              <a:endParaRPr/>
            </a:p>
          </p:txBody>
        </p:sp>
      </p:grpSp>
      <p:sp>
        <p:nvSpPr>
          <p:cNvPr id="29" name="AutoShape 29"/>
          <p:cNvSpPr/>
          <p:nvPr/>
        </p:nvSpPr>
        <p:spPr>
          <a:xfrm>
            <a:off x="14762399" y="2034429"/>
            <a:ext cx="1766664" cy="0"/>
          </a:xfrm>
          <a:prstGeom prst="line">
            <a:avLst/>
          </a:prstGeom>
          <a:ln w="38100" cap="flat">
            <a:solidFill>
              <a:srgbClr val="FFFFFF"/>
            </a:solidFill>
            <a:prstDash val="solid"/>
            <a:headEnd type="none" w="sm" len="sm"/>
            <a:tailEnd type="none" w="sm" len="sm"/>
          </a:ln>
        </p:spPr>
      </p:sp>
      <p:sp>
        <p:nvSpPr>
          <p:cNvPr id="30" name="AutoShape 30"/>
          <p:cNvSpPr/>
          <p:nvPr/>
        </p:nvSpPr>
        <p:spPr>
          <a:xfrm>
            <a:off x="1758937" y="2053479"/>
            <a:ext cx="1766664" cy="0"/>
          </a:xfrm>
          <a:prstGeom prst="line">
            <a:avLst/>
          </a:prstGeom>
          <a:ln w="38100" cap="flat">
            <a:solidFill>
              <a:srgbClr val="FFFFFF"/>
            </a:solidFill>
            <a:prstDash val="solid"/>
            <a:headEnd type="none" w="sm" len="sm"/>
            <a:tailEnd type="none" w="sm" len="sm"/>
          </a:ln>
        </p:spPr>
      </p:sp>
      <p:sp>
        <p:nvSpPr>
          <p:cNvPr id="31" name="TextBox 31"/>
          <p:cNvSpPr txBox="1"/>
          <p:nvPr/>
        </p:nvSpPr>
        <p:spPr>
          <a:xfrm>
            <a:off x="3642306" y="1479756"/>
            <a:ext cx="11003388" cy="1128514"/>
          </a:xfrm>
          <a:prstGeom prst="rect">
            <a:avLst/>
          </a:prstGeom>
        </p:spPr>
        <p:txBody>
          <a:bodyPr lIns="0" tIns="0" rIns="0" bIns="0" rtlCol="0" anchor="t">
            <a:spAutoFit/>
          </a:bodyPr>
          <a:lstStyle/>
          <a:p>
            <a:pPr algn="ctr">
              <a:lnSpc>
                <a:spcPts val="8799"/>
              </a:lnSpc>
            </a:pPr>
            <a:r>
              <a:rPr lang="en-US" sz="8799" b="1" dirty="0">
                <a:solidFill>
                  <a:srgbClr val="FFFFFF"/>
                </a:solidFill>
                <a:latin typeface="Arial Rounded MT Bold" panose="020F0704030504030204" pitchFamily="34" charset="0"/>
                <a:ea typeface="Liberation Sans Bold"/>
                <a:cs typeface="Liberation Sans Bold"/>
                <a:sym typeface="Liberation Sans Bold"/>
              </a:rPr>
              <a:t>Offered Solutions</a:t>
            </a:r>
          </a:p>
        </p:txBody>
      </p:sp>
      <p:sp>
        <p:nvSpPr>
          <p:cNvPr id="32" name="TextBox 32"/>
          <p:cNvSpPr txBox="1"/>
          <p:nvPr/>
        </p:nvSpPr>
        <p:spPr>
          <a:xfrm>
            <a:off x="1254231" y="5998997"/>
            <a:ext cx="1137553" cy="718145"/>
          </a:xfrm>
          <a:prstGeom prst="rect">
            <a:avLst/>
          </a:prstGeom>
        </p:spPr>
        <p:txBody>
          <a:bodyPr lIns="0" tIns="0" rIns="0" bIns="0" rtlCol="0" anchor="t">
            <a:spAutoFit/>
          </a:bodyPr>
          <a:lstStyle/>
          <a:p>
            <a:pPr algn="l">
              <a:lnSpc>
                <a:spcPts val="5600"/>
              </a:lnSpc>
            </a:pPr>
            <a:r>
              <a:rPr lang="en-US" sz="5600" b="1" dirty="0">
                <a:solidFill>
                  <a:srgbClr val="FFFFFF"/>
                </a:solidFill>
                <a:latin typeface="Arial Rounded MT Bold" panose="020F0704030504030204" pitchFamily="34" charset="0"/>
                <a:ea typeface="Liberation Sans Bold"/>
                <a:cs typeface="Liberation Sans Bold"/>
                <a:sym typeface="Liberation Sans Bold"/>
              </a:rPr>
              <a:t>01.</a:t>
            </a:r>
          </a:p>
        </p:txBody>
      </p:sp>
      <p:sp>
        <p:nvSpPr>
          <p:cNvPr id="33" name="TextBox 33"/>
          <p:cNvSpPr txBox="1"/>
          <p:nvPr/>
        </p:nvSpPr>
        <p:spPr>
          <a:xfrm>
            <a:off x="1633625" y="7695462"/>
            <a:ext cx="4280422" cy="613410"/>
          </a:xfrm>
          <a:prstGeom prst="rect">
            <a:avLst/>
          </a:prstGeom>
        </p:spPr>
        <p:txBody>
          <a:bodyPr lIns="0" tIns="0" rIns="0" bIns="0" rtlCol="0" anchor="t">
            <a:spAutoFit/>
          </a:bodyPr>
          <a:lstStyle/>
          <a:p>
            <a:pPr algn="l">
              <a:lnSpc>
                <a:spcPts val="5040"/>
              </a:lnSpc>
            </a:pPr>
            <a:r>
              <a:rPr lang="en-US" sz="3600">
                <a:solidFill>
                  <a:srgbClr val="FFFFFF"/>
                </a:solidFill>
                <a:latin typeface="Canva Sans"/>
                <a:ea typeface="Canva Sans"/>
                <a:cs typeface="Canva Sans"/>
                <a:sym typeface="Canva Sans"/>
              </a:rPr>
              <a:t>Innovation</a:t>
            </a:r>
          </a:p>
        </p:txBody>
      </p:sp>
      <p:sp>
        <p:nvSpPr>
          <p:cNvPr id="34" name="TextBox 34"/>
          <p:cNvSpPr txBox="1"/>
          <p:nvPr/>
        </p:nvSpPr>
        <p:spPr>
          <a:xfrm>
            <a:off x="6772545" y="5998997"/>
            <a:ext cx="1137553" cy="718145"/>
          </a:xfrm>
          <a:prstGeom prst="rect">
            <a:avLst/>
          </a:prstGeom>
        </p:spPr>
        <p:txBody>
          <a:bodyPr lIns="0" tIns="0" rIns="0" bIns="0" rtlCol="0" anchor="t">
            <a:spAutoFit/>
          </a:bodyPr>
          <a:lstStyle/>
          <a:p>
            <a:pPr algn="l">
              <a:lnSpc>
                <a:spcPts val="5600"/>
              </a:lnSpc>
            </a:pPr>
            <a:r>
              <a:rPr lang="en-US" sz="5600" b="1" dirty="0">
                <a:solidFill>
                  <a:srgbClr val="FFFFFF"/>
                </a:solidFill>
                <a:latin typeface="Arial Rounded MT Bold" panose="020F0704030504030204" pitchFamily="34" charset="0"/>
                <a:ea typeface="Liberation Sans Bold"/>
                <a:cs typeface="Liberation Sans Bold"/>
                <a:sym typeface="Liberation Sans Bold"/>
              </a:rPr>
              <a:t>02.</a:t>
            </a:r>
          </a:p>
        </p:txBody>
      </p:sp>
      <p:sp>
        <p:nvSpPr>
          <p:cNvPr id="35" name="TextBox 35"/>
          <p:cNvSpPr txBox="1"/>
          <p:nvPr/>
        </p:nvSpPr>
        <p:spPr>
          <a:xfrm>
            <a:off x="7151938" y="7695462"/>
            <a:ext cx="4589048" cy="613410"/>
          </a:xfrm>
          <a:prstGeom prst="rect">
            <a:avLst/>
          </a:prstGeom>
        </p:spPr>
        <p:txBody>
          <a:bodyPr lIns="0" tIns="0" rIns="0" bIns="0" rtlCol="0" anchor="t">
            <a:spAutoFit/>
          </a:bodyPr>
          <a:lstStyle/>
          <a:p>
            <a:pPr algn="l">
              <a:lnSpc>
                <a:spcPts val="5040"/>
              </a:lnSpc>
            </a:pPr>
            <a:r>
              <a:rPr lang="en-US" sz="3600">
                <a:solidFill>
                  <a:srgbClr val="FFFFFF"/>
                </a:solidFill>
                <a:latin typeface="Canva Sans"/>
                <a:ea typeface="Canva Sans"/>
                <a:cs typeface="Canva Sans"/>
                <a:sym typeface="Canva Sans"/>
              </a:rPr>
              <a:t>Collaborative Team</a:t>
            </a:r>
          </a:p>
        </p:txBody>
      </p:sp>
      <p:sp>
        <p:nvSpPr>
          <p:cNvPr id="36" name="TextBox 36"/>
          <p:cNvSpPr txBox="1"/>
          <p:nvPr/>
        </p:nvSpPr>
        <p:spPr>
          <a:xfrm>
            <a:off x="12290858" y="5998997"/>
            <a:ext cx="1137553" cy="718145"/>
          </a:xfrm>
          <a:prstGeom prst="rect">
            <a:avLst/>
          </a:prstGeom>
        </p:spPr>
        <p:txBody>
          <a:bodyPr lIns="0" tIns="0" rIns="0" bIns="0" rtlCol="0" anchor="t">
            <a:spAutoFit/>
          </a:bodyPr>
          <a:lstStyle/>
          <a:p>
            <a:pPr algn="l">
              <a:lnSpc>
                <a:spcPts val="5600"/>
              </a:lnSpc>
            </a:pPr>
            <a:r>
              <a:rPr lang="en-US" sz="5600" b="1" dirty="0" smtClean="0">
                <a:solidFill>
                  <a:srgbClr val="FFFFFF"/>
                </a:solidFill>
                <a:latin typeface="Arial Rounded MT Bold" panose="020F0704030504030204" pitchFamily="34" charset="0"/>
                <a:ea typeface="Liberation Sans Bold"/>
                <a:cs typeface="Liberation Sans Bold"/>
                <a:sym typeface="Liberation Sans Bold"/>
              </a:rPr>
              <a:t>03</a:t>
            </a:r>
            <a:r>
              <a:rPr lang="en-US" sz="5600" b="1" dirty="0">
                <a:solidFill>
                  <a:srgbClr val="FFFFFF"/>
                </a:solidFill>
                <a:latin typeface="Arial Rounded MT Bold" panose="020F0704030504030204" pitchFamily="34" charset="0"/>
                <a:ea typeface="Liberation Sans Bold"/>
                <a:cs typeface="Liberation Sans Bold"/>
                <a:sym typeface="Liberation Sans Bold"/>
              </a:rPr>
              <a:t>.</a:t>
            </a:r>
          </a:p>
        </p:txBody>
      </p:sp>
      <p:sp>
        <p:nvSpPr>
          <p:cNvPr id="37" name="TextBox 37"/>
          <p:cNvSpPr txBox="1"/>
          <p:nvPr/>
        </p:nvSpPr>
        <p:spPr>
          <a:xfrm>
            <a:off x="12670252" y="7695462"/>
            <a:ext cx="4280422" cy="613410"/>
          </a:xfrm>
          <a:prstGeom prst="rect">
            <a:avLst/>
          </a:prstGeom>
        </p:spPr>
        <p:txBody>
          <a:bodyPr lIns="0" tIns="0" rIns="0" bIns="0" rtlCol="0" anchor="t">
            <a:spAutoFit/>
          </a:bodyPr>
          <a:lstStyle/>
          <a:p>
            <a:pPr algn="l">
              <a:lnSpc>
                <a:spcPts val="5040"/>
              </a:lnSpc>
            </a:pPr>
            <a:r>
              <a:rPr lang="en-US" sz="3600">
                <a:solidFill>
                  <a:srgbClr val="FFFFFF"/>
                </a:solidFill>
                <a:latin typeface="Canva Sans"/>
                <a:ea typeface="Canva Sans"/>
                <a:cs typeface="Canva Sans"/>
                <a:sym typeface="Canva Sans"/>
              </a:rPr>
              <a:t>Growth Potential</a:t>
            </a:r>
          </a:p>
        </p:txBody>
      </p:sp>
      <p:pic>
        <p:nvPicPr>
          <p:cNvPr id="38" name="Picture 3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65327" y="3885772"/>
            <a:ext cx="5193973" cy="3578432"/>
          </a:xfrm>
          <a:prstGeom prst="rect">
            <a:avLst/>
          </a:prstGeom>
        </p:spPr>
      </p:pic>
      <p:pic>
        <p:nvPicPr>
          <p:cNvPr id="39" name="Picture 3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8698" y="3905740"/>
            <a:ext cx="5172420" cy="3470949"/>
          </a:xfrm>
          <a:prstGeom prst="rect">
            <a:avLst/>
          </a:prstGeom>
        </p:spPr>
      </p:pic>
      <p:pic>
        <p:nvPicPr>
          <p:cNvPr id="40" name="Picture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13034" y="3905740"/>
            <a:ext cx="5227951" cy="345098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0" y="6180557"/>
            <a:ext cx="18313915" cy="4114800"/>
            <a:chOff x="0" y="0"/>
            <a:chExt cx="24418554" cy="5486400"/>
          </a:xfrm>
        </p:grpSpPr>
        <p:pic>
          <p:nvPicPr>
            <p:cNvPr id="3" name="Picture 3"/>
            <p:cNvPicPr>
              <a:picLocks noChangeAspect="1"/>
            </p:cNvPicPr>
            <p:nvPr/>
          </p:nvPicPr>
          <p:blipFill>
            <a:blip r:embed="rId2"/>
            <a:srcRect t="33138" b="33138"/>
            <a:stretch>
              <a:fillRect/>
            </a:stretch>
          </p:blipFill>
          <p:spPr>
            <a:xfrm>
              <a:off x="0" y="0"/>
              <a:ext cx="24418554" cy="5486400"/>
            </a:xfrm>
            <a:prstGeom prst="rect">
              <a:avLst/>
            </a:prstGeom>
          </p:spPr>
        </p:pic>
      </p:grpSp>
      <p:sp>
        <p:nvSpPr>
          <p:cNvPr id="4" name="TextBox 4"/>
          <p:cNvSpPr txBox="1"/>
          <p:nvPr/>
        </p:nvSpPr>
        <p:spPr>
          <a:xfrm>
            <a:off x="2143127" y="2083274"/>
            <a:ext cx="7128860" cy="1231106"/>
          </a:xfrm>
          <a:prstGeom prst="rect">
            <a:avLst/>
          </a:prstGeom>
        </p:spPr>
        <p:txBody>
          <a:bodyPr lIns="0" tIns="0" rIns="0" bIns="0" rtlCol="0" anchor="t">
            <a:spAutoFit/>
          </a:bodyPr>
          <a:lstStyle/>
          <a:p>
            <a:pPr algn="l">
              <a:lnSpc>
                <a:spcPts val="9600"/>
              </a:lnSpc>
            </a:pPr>
            <a:r>
              <a:rPr lang="en-US" sz="9600" b="1" dirty="0">
                <a:solidFill>
                  <a:srgbClr val="FFFFFF"/>
                </a:solidFill>
                <a:latin typeface="Arial Rounded MT Bold" panose="020F0704030504030204" pitchFamily="34" charset="0"/>
                <a:ea typeface="Liberation Sans Bold"/>
                <a:cs typeface="Liberation Sans Bold"/>
                <a:sym typeface="Liberation Sans Bold"/>
              </a:rPr>
              <a:t>Next Steps</a:t>
            </a:r>
          </a:p>
        </p:txBody>
      </p:sp>
      <p:grpSp>
        <p:nvGrpSpPr>
          <p:cNvPr id="5" name="Group 5"/>
          <p:cNvGrpSpPr/>
          <p:nvPr/>
        </p:nvGrpSpPr>
        <p:grpSpPr>
          <a:xfrm>
            <a:off x="1028700" y="4302068"/>
            <a:ext cx="11057530" cy="3987744"/>
            <a:chOff x="0" y="0"/>
            <a:chExt cx="2912271" cy="1050270"/>
          </a:xfrm>
        </p:grpSpPr>
        <p:sp>
          <p:nvSpPr>
            <p:cNvPr id="6" name="Freeform 6"/>
            <p:cNvSpPr/>
            <p:nvPr/>
          </p:nvSpPr>
          <p:spPr>
            <a:xfrm>
              <a:off x="0" y="0"/>
              <a:ext cx="2912271" cy="1050270"/>
            </a:xfrm>
            <a:custGeom>
              <a:avLst/>
              <a:gdLst/>
              <a:ahLst/>
              <a:cxnLst/>
              <a:rect l="l" t="t" r="r" b="b"/>
              <a:pathLst>
                <a:path w="2912271" h="1050270">
                  <a:moveTo>
                    <a:pt x="0" y="0"/>
                  </a:moveTo>
                  <a:lnTo>
                    <a:pt x="2912271" y="0"/>
                  </a:lnTo>
                  <a:lnTo>
                    <a:pt x="2912271" y="1050270"/>
                  </a:lnTo>
                  <a:lnTo>
                    <a:pt x="0" y="1050270"/>
                  </a:lnTo>
                  <a:close/>
                </a:path>
              </a:pathLst>
            </a:custGeom>
            <a:solidFill>
              <a:srgbClr val="F69322"/>
            </a:solidFill>
          </p:spPr>
        </p:sp>
        <p:sp>
          <p:nvSpPr>
            <p:cNvPr id="7" name="TextBox 7"/>
            <p:cNvSpPr txBox="1"/>
            <p:nvPr/>
          </p:nvSpPr>
          <p:spPr>
            <a:xfrm>
              <a:off x="0" y="-38100"/>
              <a:ext cx="2912271" cy="108837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3551779" y="1028700"/>
            <a:ext cx="3707521" cy="3707521"/>
          </a:xfrm>
          <a:custGeom>
            <a:avLst/>
            <a:gdLst/>
            <a:ahLst/>
            <a:cxnLst/>
            <a:rect l="l" t="t" r="r" b="b"/>
            <a:pathLst>
              <a:path w="3707521" h="3707521">
                <a:moveTo>
                  <a:pt x="0" y="0"/>
                </a:moveTo>
                <a:lnTo>
                  <a:pt x="3707521" y="0"/>
                </a:lnTo>
                <a:lnTo>
                  <a:pt x="3707521" y="3707521"/>
                </a:lnTo>
                <a:lnTo>
                  <a:pt x="0" y="3707521"/>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grpSp>
        <p:nvGrpSpPr>
          <p:cNvPr id="9" name="Group 9"/>
          <p:cNvGrpSpPr/>
          <p:nvPr/>
        </p:nvGrpSpPr>
        <p:grpSpPr>
          <a:xfrm>
            <a:off x="13152368" y="3686266"/>
            <a:ext cx="1457234" cy="145723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0" cap="sq">
              <a:solidFill>
                <a:srgbClr val="30303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AutoShape 12"/>
          <p:cNvSpPr/>
          <p:nvPr/>
        </p:nvSpPr>
        <p:spPr>
          <a:xfrm>
            <a:off x="9815116" y="2700494"/>
            <a:ext cx="2271115" cy="0"/>
          </a:xfrm>
          <a:prstGeom prst="line">
            <a:avLst/>
          </a:prstGeom>
          <a:ln w="38100" cap="flat">
            <a:solidFill>
              <a:srgbClr val="FFFFFF"/>
            </a:solidFill>
            <a:prstDash val="solid"/>
            <a:headEnd type="none" w="sm" len="sm"/>
            <a:tailEnd type="none" w="sm" len="sm"/>
          </a:ln>
        </p:spPr>
      </p:sp>
      <p:sp>
        <p:nvSpPr>
          <p:cNvPr id="13" name="Freeform 13"/>
          <p:cNvSpPr/>
          <p:nvPr/>
        </p:nvSpPr>
        <p:spPr>
          <a:xfrm>
            <a:off x="14673028" y="2149949"/>
            <a:ext cx="1465023" cy="1465023"/>
          </a:xfrm>
          <a:custGeom>
            <a:avLst/>
            <a:gdLst/>
            <a:ahLst/>
            <a:cxnLst/>
            <a:rect l="l" t="t" r="r" b="b"/>
            <a:pathLst>
              <a:path w="1465023" h="1465023">
                <a:moveTo>
                  <a:pt x="0" y="0"/>
                </a:moveTo>
                <a:lnTo>
                  <a:pt x="1465023" y="0"/>
                </a:lnTo>
                <a:lnTo>
                  <a:pt x="1465023" y="1465022"/>
                </a:lnTo>
                <a:lnTo>
                  <a:pt x="0" y="1465022"/>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4" name="TextBox 14"/>
          <p:cNvSpPr txBox="1"/>
          <p:nvPr/>
        </p:nvSpPr>
        <p:spPr>
          <a:xfrm>
            <a:off x="2143126" y="5976552"/>
            <a:ext cx="8601073" cy="2154436"/>
          </a:xfrm>
          <a:prstGeom prst="rect">
            <a:avLst/>
          </a:prstGeom>
        </p:spPr>
        <p:txBody>
          <a:bodyPr wrap="square" lIns="0" tIns="0" rIns="0" bIns="0" rtlCol="0" anchor="t">
            <a:spAutoFit/>
          </a:bodyPr>
          <a:lstStyle/>
          <a:p>
            <a:pPr algn="just">
              <a:lnSpc>
                <a:spcPts val="4200"/>
              </a:lnSpc>
            </a:pPr>
            <a:r>
              <a:rPr lang="en-ZA" sz="3000" dirty="0" smtClean="0">
                <a:solidFill>
                  <a:srgbClr val="FFFFFF"/>
                </a:solidFill>
                <a:latin typeface="Canva Sans"/>
                <a:ea typeface="Canva Sans"/>
                <a:cs typeface="Canva Sans"/>
                <a:sym typeface="Canva Sans"/>
              </a:rPr>
              <a:t>We struggled to make the app user friendly, researching real-world medical practices to simulate immune deterioration risks and building and testing within the time-frame.</a:t>
            </a:r>
            <a:endParaRPr lang="en-US" sz="3000" dirty="0">
              <a:solidFill>
                <a:srgbClr val="FFFFFF"/>
              </a:solidFill>
              <a:latin typeface="Canva Sans"/>
              <a:ea typeface="Canva Sans"/>
              <a:cs typeface="Canva Sans"/>
              <a:sym typeface="Canva Sans"/>
            </a:endParaRPr>
          </a:p>
        </p:txBody>
      </p:sp>
      <p:grpSp>
        <p:nvGrpSpPr>
          <p:cNvPr id="15" name="Group 15"/>
          <p:cNvGrpSpPr/>
          <p:nvPr/>
        </p:nvGrpSpPr>
        <p:grpSpPr>
          <a:xfrm>
            <a:off x="2143127" y="5030685"/>
            <a:ext cx="5252330" cy="945867"/>
            <a:chOff x="0" y="0"/>
            <a:chExt cx="1383330" cy="249117"/>
          </a:xfrm>
        </p:grpSpPr>
        <p:sp>
          <p:nvSpPr>
            <p:cNvPr id="16" name="Freeform 16"/>
            <p:cNvSpPr/>
            <p:nvPr/>
          </p:nvSpPr>
          <p:spPr>
            <a:xfrm>
              <a:off x="0" y="0"/>
              <a:ext cx="1383330" cy="249117"/>
            </a:xfrm>
            <a:custGeom>
              <a:avLst/>
              <a:gdLst/>
              <a:ahLst/>
              <a:cxnLst/>
              <a:rect l="l" t="t" r="r" b="b"/>
              <a:pathLst>
                <a:path w="1383330" h="249117">
                  <a:moveTo>
                    <a:pt x="0" y="0"/>
                  </a:moveTo>
                  <a:lnTo>
                    <a:pt x="1383330" y="0"/>
                  </a:lnTo>
                  <a:lnTo>
                    <a:pt x="1383330" y="249117"/>
                  </a:lnTo>
                  <a:lnTo>
                    <a:pt x="0" y="249117"/>
                  </a:lnTo>
                  <a:close/>
                </a:path>
              </a:pathLst>
            </a:custGeom>
            <a:solidFill>
              <a:srgbClr val="BE2471"/>
            </a:solidFill>
          </p:spPr>
        </p:sp>
        <p:sp>
          <p:nvSpPr>
            <p:cNvPr id="17" name="TextBox 17"/>
            <p:cNvSpPr txBox="1"/>
            <p:nvPr/>
          </p:nvSpPr>
          <p:spPr>
            <a:xfrm>
              <a:off x="0" y="-57150"/>
              <a:ext cx="1383330" cy="306267"/>
            </a:xfrm>
            <a:prstGeom prst="rect">
              <a:avLst/>
            </a:prstGeom>
          </p:spPr>
          <p:txBody>
            <a:bodyPr lIns="50800" tIns="50800" rIns="50800" bIns="50800" rtlCol="0" anchor="ctr"/>
            <a:lstStyle/>
            <a:p>
              <a:pPr algn="ctr">
                <a:lnSpc>
                  <a:spcPts val="4479"/>
                </a:lnSpc>
              </a:pPr>
              <a:r>
                <a:rPr lang="en-US" sz="3199" b="1">
                  <a:solidFill>
                    <a:srgbClr val="FFFFFF"/>
                  </a:solidFill>
                  <a:latin typeface="Canva Sans Bold"/>
                  <a:ea typeface="Canva Sans Bold"/>
                  <a:cs typeface="Canva Sans Bold"/>
                  <a:sym typeface="Canva Sans Bold"/>
                </a:rPr>
                <a:t>Presenter Challenges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13170327" y="4652471"/>
            <a:ext cx="2980932" cy="29809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30303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882410" y="2712386"/>
            <a:ext cx="7680797" cy="4479926"/>
          </a:xfrm>
          <a:prstGeom prst="rect">
            <a:avLst/>
          </a:prstGeom>
        </p:spPr>
        <p:txBody>
          <a:bodyPr lIns="0" tIns="0" rIns="0" bIns="0" rtlCol="0" anchor="t">
            <a:spAutoFit/>
          </a:bodyPr>
          <a:lstStyle/>
          <a:p>
            <a:pPr algn="l">
              <a:lnSpc>
                <a:spcPts val="17000"/>
              </a:lnSpc>
            </a:pPr>
            <a:r>
              <a:rPr lang="en-US" sz="17000" b="1" dirty="0">
                <a:solidFill>
                  <a:srgbClr val="FFFFFF"/>
                </a:solidFill>
                <a:latin typeface="Arial Rounded MT Bold" panose="020F0704030504030204" pitchFamily="34" charset="0"/>
                <a:ea typeface="Liberation Sans Bold"/>
                <a:cs typeface="Liberation Sans Bold"/>
                <a:sym typeface="Liberation Sans Bold"/>
              </a:rPr>
              <a:t>Thank You.</a:t>
            </a:r>
          </a:p>
        </p:txBody>
      </p:sp>
      <p:sp>
        <p:nvSpPr>
          <p:cNvPr id="6" name="Freeform 6"/>
          <p:cNvSpPr/>
          <p:nvPr/>
        </p:nvSpPr>
        <p:spPr>
          <a:xfrm rot="-5400000" flipH="1">
            <a:off x="14730317" y="6916867"/>
            <a:ext cx="4340842" cy="7460823"/>
          </a:xfrm>
          <a:custGeom>
            <a:avLst/>
            <a:gdLst/>
            <a:ahLst/>
            <a:cxnLst/>
            <a:rect l="l" t="t" r="r" b="b"/>
            <a:pathLst>
              <a:path w="4340842" h="7460823">
                <a:moveTo>
                  <a:pt x="4340843" y="0"/>
                </a:moveTo>
                <a:lnTo>
                  <a:pt x="0" y="0"/>
                </a:lnTo>
                <a:lnTo>
                  <a:pt x="0" y="7460823"/>
                </a:lnTo>
                <a:lnTo>
                  <a:pt x="4340843" y="7460823"/>
                </a:lnTo>
                <a:lnTo>
                  <a:pt x="4340843"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AutoShape 7"/>
          <p:cNvSpPr/>
          <p:nvPr/>
        </p:nvSpPr>
        <p:spPr>
          <a:xfrm>
            <a:off x="2882410" y="7812739"/>
            <a:ext cx="7121769" cy="0"/>
          </a:xfrm>
          <a:prstGeom prst="line">
            <a:avLst/>
          </a:prstGeom>
          <a:ln w="38100" cap="flat">
            <a:solidFill>
              <a:srgbClr val="FFFFFF"/>
            </a:solidFill>
            <a:prstDash val="solid"/>
            <a:headEnd type="none" w="sm" len="sm"/>
            <a:tailEnd type="none" w="sm" len="sm"/>
          </a:ln>
        </p:spPr>
      </p:sp>
      <p:sp>
        <p:nvSpPr>
          <p:cNvPr id="8" name="Freeform 8"/>
          <p:cNvSpPr/>
          <p:nvPr/>
        </p:nvSpPr>
        <p:spPr>
          <a:xfrm rot="-10800000" flipH="1">
            <a:off x="13170327" y="-3651807"/>
            <a:ext cx="4340842" cy="7460823"/>
          </a:xfrm>
          <a:custGeom>
            <a:avLst/>
            <a:gdLst/>
            <a:ahLst/>
            <a:cxnLst/>
            <a:rect l="l" t="t" r="r" b="b"/>
            <a:pathLst>
              <a:path w="4340842" h="7460823">
                <a:moveTo>
                  <a:pt x="4340843" y="0"/>
                </a:moveTo>
                <a:lnTo>
                  <a:pt x="0" y="0"/>
                </a:lnTo>
                <a:lnTo>
                  <a:pt x="0" y="7460823"/>
                </a:lnTo>
                <a:lnTo>
                  <a:pt x="4340843" y="7460823"/>
                </a:lnTo>
                <a:lnTo>
                  <a:pt x="4340843"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9" name="Group 9"/>
          <p:cNvGrpSpPr/>
          <p:nvPr/>
        </p:nvGrpSpPr>
        <p:grpSpPr>
          <a:xfrm>
            <a:off x="-903886" y="-878119"/>
            <a:ext cx="1932586" cy="1913447"/>
            <a:chOff x="0" y="0"/>
            <a:chExt cx="508994" cy="503953"/>
          </a:xfrm>
        </p:grpSpPr>
        <p:sp>
          <p:nvSpPr>
            <p:cNvPr id="10" name="Freeform 10"/>
            <p:cNvSpPr/>
            <p:nvPr/>
          </p:nvSpPr>
          <p:spPr>
            <a:xfrm>
              <a:off x="0" y="0"/>
              <a:ext cx="508994" cy="503953"/>
            </a:xfrm>
            <a:custGeom>
              <a:avLst/>
              <a:gdLst/>
              <a:ahLst/>
              <a:cxnLst/>
              <a:rect l="l" t="t" r="r" b="b"/>
              <a:pathLst>
                <a:path w="508994" h="503953">
                  <a:moveTo>
                    <a:pt x="0" y="0"/>
                  </a:moveTo>
                  <a:lnTo>
                    <a:pt x="508994" y="0"/>
                  </a:lnTo>
                  <a:lnTo>
                    <a:pt x="508994" y="503953"/>
                  </a:lnTo>
                  <a:lnTo>
                    <a:pt x="0" y="503953"/>
                  </a:lnTo>
                  <a:close/>
                </a:path>
              </a:pathLst>
            </a:custGeom>
            <a:solidFill>
              <a:srgbClr val="BE2471"/>
            </a:solidFill>
          </p:spPr>
        </p:sp>
        <p:sp>
          <p:nvSpPr>
            <p:cNvPr id="11" name="TextBox 11"/>
            <p:cNvSpPr txBox="1"/>
            <p:nvPr/>
          </p:nvSpPr>
          <p:spPr>
            <a:xfrm>
              <a:off x="0" y="-38100"/>
              <a:ext cx="508994" cy="542053"/>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903886" y="9258300"/>
            <a:ext cx="1932586" cy="1913447"/>
            <a:chOff x="0" y="0"/>
            <a:chExt cx="508994" cy="503953"/>
          </a:xfrm>
        </p:grpSpPr>
        <p:sp>
          <p:nvSpPr>
            <p:cNvPr id="13" name="Freeform 13"/>
            <p:cNvSpPr/>
            <p:nvPr/>
          </p:nvSpPr>
          <p:spPr>
            <a:xfrm>
              <a:off x="0" y="0"/>
              <a:ext cx="508994" cy="503953"/>
            </a:xfrm>
            <a:custGeom>
              <a:avLst/>
              <a:gdLst/>
              <a:ahLst/>
              <a:cxnLst/>
              <a:rect l="l" t="t" r="r" b="b"/>
              <a:pathLst>
                <a:path w="508994" h="503953">
                  <a:moveTo>
                    <a:pt x="0" y="0"/>
                  </a:moveTo>
                  <a:lnTo>
                    <a:pt x="508994" y="0"/>
                  </a:lnTo>
                  <a:lnTo>
                    <a:pt x="508994" y="503953"/>
                  </a:lnTo>
                  <a:lnTo>
                    <a:pt x="0" y="503953"/>
                  </a:lnTo>
                  <a:close/>
                </a:path>
              </a:pathLst>
            </a:custGeom>
            <a:solidFill>
              <a:srgbClr val="F69322"/>
            </a:solidFill>
          </p:spPr>
        </p:sp>
        <p:sp>
          <p:nvSpPr>
            <p:cNvPr id="14" name="TextBox 14"/>
            <p:cNvSpPr txBox="1"/>
            <p:nvPr/>
          </p:nvSpPr>
          <p:spPr>
            <a:xfrm>
              <a:off x="0" y="-38100"/>
              <a:ext cx="508994" cy="542053"/>
            </a:xfrm>
            <a:prstGeom prst="rect">
              <a:avLst/>
            </a:prstGeom>
          </p:spPr>
          <p:txBody>
            <a:bodyPr lIns="50800" tIns="50800" rIns="50800" bIns="50800" rtlCol="0" anchor="ctr"/>
            <a:lstStyle/>
            <a:p>
              <a:pPr algn="ctr">
                <a:lnSpc>
                  <a:spcPts val="2659"/>
                </a:lnSpc>
              </a:pPr>
              <a:endParaRPr/>
            </a:p>
          </p:txBody>
        </p:sp>
      </p:grpSp>
      <p:sp>
        <p:nvSpPr>
          <p:cNvPr id="15" name="Freeform 15"/>
          <p:cNvSpPr/>
          <p:nvPr/>
        </p:nvSpPr>
        <p:spPr>
          <a:xfrm>
            <a:off x="11087082" y="2175437"/>
            <a:ext cx="1633579" cy="1633579"/>
          </a:xfrm>
          <a:custGeom>
            <a:avLst/>
            <a:gdLst/>
            <a:ahLst/>
            <a:cxnLst/>
            <a:rect l="l" t="t" r="r" b="b"/>
            <a:pathLst>
              <a:path w="1633579" h="1633579">
                <a:moveTo>
                  <a:pt x="0" y="0"/>
                </a:moveTo>
                <a:lnTo>
                  <a:pt x="1633579" y="0"/>
                </a:lnTo>
                <a:lnTo>
                  <a:pt x="1633579" y="1633579"/>
                </a:lnTo>
                <a:lnTo>
                  <a:pt x="0" y="1633579"/>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1628</TotalTime>
  <Words>259</Words>
  <Application>Microsoft Office PowerPoint</Application>
  <PresentationFormat>Custom</PresentationFormat>
  <Paragraphs>24</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Liberation Sans Bold</vt:lpstr>
      <vt:lpstr>Calibri</vt:lpstr>
      <vt:lpstr>Canva Sans Bold</vt:lpstr>
      <vt:lpstr>Arial Rounded MT Bold</vt:lpstr>
      <vt:lpstr>Canva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Purple Bold Minimalist Pitch Deck Presentation</dc:title>
  <dc:creator>Matseliso</dc:creator>
  <cp:lastModifiedBy>lnkalai</cp:lastModifiedBy>
  <cp:revision>16</cp:revision>
  <dcterms:created xsi:type="dcterms:W3CDTF">2006-08-16T00:00:00Z</dcterms:created>
  <dcterms:modified xsi:type="dcterms:W3CDTF">2025-05-17T21:47:04Z</dcterms:modified>
  <dc:identifier>DAGnn3jFcDQ</dc:identifier>
</cp:coreProperties>
</file>

<file path=docProps/thumbnail.jpeg>
</file>